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58" r:id="rId7"/>
    <p:sldId id="290" r:id="rId8"/>
    <p:sldId id="291" r:id="rId9"/>
    <p:sldId id="292" r:id="rId10"/>
    <p:sldId id="279" r:id="rId11"/>
    <p:sldId id="293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3" d="100"/>
          <a:sy n="73" d="100"/>
        </p:scale>
        <p:origin x="99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273B3-EC05-454B-0A55-A052D49C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6ADD0-9F59-A794-DE6B-733C7F813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4E2FC-B849-6C60-BD5A-079CA86F1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379EE-E99B-C612-E3D5-A924B504D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4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0C10-A878-6AA7-2582-A9AE41361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CF9AD-CCFC-81E6-7821-664C69526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B8E47-E174-32A1-71B7-D1136B6C4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B154A-1C3D-9C14-29A1-B556A5DD7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09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IN" dirty="0"/>
              <a:t>Anomaly Detection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3CB8A8A2-54E8-A601-9EE4-2693F5610070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197967" y="224333"/>
            <a:ext cx="8196471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Introduction</a:t>
            </a:r>
          </a:p>
          <a:p>
            <a:r>
              <a:rPr lang="en-US" b="1" dirty="0"/>
              <a:t>Anomaly detection</a:t>
            </a:r>
            <a:r>
              <a:rPr lang="en-US" dirty="0"/>
              <a:t> is the process of identifying data points, events, or observations that deviate significantly from the expected pattern.</a:t>
            </a:r>
            <a:br>
              <a:rPr lang="en-US" dirty="0"/>
            </a:br>
            <a:r>
              <a:rPr lang="en-US" dirty="0"/>
              <a:t>These unusual points may represent </a:t>
            </a:r>
            <a:r>
              <a:rPr lang="en-US" b="1" dirty="0"/>
              <a:t>fraud, system failures, cyber-attacks, or rare events</a:t>
            </a:r>
            <a:r>
              <a:rPr lang="en-US" dirty="0"/>
              <a:t> that need special attention.</a:t>
            </a:r>
          </a:p>
          <a:p>
            <a:r>
              <a:rPr lang="en-US" dirty="0"/>
              <a:t>Anomaly detection is widely used in </a:t>
            </a:r>
            <a:r>
              <a:rPr lang="en-US" b="1" dirty="0"/>
              <a:t>finance, cybersecurity, healthcare, IoT systems, and manufacturing</a:t>
            </a:r>
            <a:r>
              <a:rPr lang="en-US" dirty="0"/>
              <a:t> to maintain reliability and detect risks early.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855D95B-88F1-FD19-CF05-A41D63D8545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319998" y="1128539"/>
            <a:ext cx="7784804" cy="474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Is Anomaly Detection Important?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Identifies errors and unusual patterns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Prevents fraud and security breaches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Improves system performance and monitoring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Enhances decision-making by highlighting critical outliers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Detects real-world issues before they escalate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82F426-FD6C-FCB4-6E53-3509AE1C3A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385153" y="1720840"/>
            <a:ext cx="739172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Types of Anomalies</a:t>
            </a:r>
            <a:br>
              <a:rPr lang="en-US" sz="2000" dirty="0"/>
            </a:br>
            <a:r>
              <a:rPr lang="en-US" sz="2000" dirty="0"/>
              <a:t>1️⃣ Point Anomalies – A single data point is far from normal patterns</a:t>
            </a:r>
            <a:br>
              <a:rPr lang="en-US" sz="2000" dirty="0"/>
            </a:br>
            <a:r>
              <a:rPr lang="en-US" sz="2000" dirty="0"/>
              <a:t>2️⃣ Contextual Anomalies – Meaning depends on context</a:t>
            </a:r>
            <a:br>
              <a:rPr lang="en-US" sz="2000" dirty="0"/>
            </a:br>
            <a:r>
              <a:rPr lang="en-US" sz="2000" dirty="0"/>
              <a:t>(Example: temperature anomaly depending on season)</a:t>
            </a:r>
            <a:br>
              <a:rPr lang="en-US" sz="2000" dirty="0"/>
            </a:br>
            <a:r>
              <a:rPr lang="en-US" sz="2000" dirty="0"/>
              <a:t>3️⃣ Collective Anomalies – A group of points deviates from normal behavior</a:t>
            </a:r>
            <a:br>
              <a:rPr lang="en-US" sz="2000" dirty="0"/>
            </a:br>
            <a:r>
              <a:rPr lang="en-US" sz="2000" dirty="0"/>
              <a:t>(Example: multiple failed login attempts together)</a:t>
            </a:r>
            <a:br>
              <a:rPr lang="en-US" sz="2000" dirty="0"/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1C5B-DFCB-7D1A-CA10-D37C35508D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220589" y="103496"/>
            <a:ext cx="8097535" cy="707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dirty="0"/>
              <a:t>Key Techniques for Anomaly Detection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>
                <a:solidFill>
                  <a:schemeClr val="tx1"/>
                </a:solidFill>
              </a:rPr>
              <a:t>1. Statistical Methods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Z-score, IQR, Moving Average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Simple and interpretable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Best for clean, linear data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2. Machine Learning Methods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Isolation Forest – isolates anomalies through random partitioning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One-Class SVM – finds the boundary around normal data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Local Outlier Factor (LOF) – detects density-based anomalies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3. Deep Learning Methods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Autoencoders – detect anomalies using reconstruction error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Ideal for high-dimensional or complex datasets</a:t>
            </a:r>
            <a:br>
              <a:rPr lang="en-IN" sz="2400" dirty="0">
                <a:solidFill>
                  <a:schemeClr val="tx1"/>
                </a:solidFill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347BC-B5DF-4470-2239-60BB278AA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32001-978B-FF27-F410-DD9E575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45778" y="6856328"/>
            <a:ext cx="439447" cy="365125"/>
          </a:xfrm>
        </p:spPr>
        <p:txBody>
          <a:bodyPr/>
          <a:lstStyle/>
          <a:p>
            <a:fld id="{B5CEABB6-07DC-46E8-9B57-56EC44A396E5}" type="slidenum">
              <a:rPr lang="en-US" sz="4000" smtClean="0">
                <a:latin typeface="Agency FB" panose="020B0503020202020204" pitchFamily="34" charset="0"/>
              </a:rPr>
              <a:pPr/>
              <a:t>6</a:t>
            </a:fld>
            <a:endParaRPr lang="en-US" sz="4000" dirty="0">
              <a:latin typeface="Agency FB" panose="020B0503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3F7CBE-29D1-641E-B720-539E5D277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981324"/>
              </p:ext>
            </p:extLst>
          </p:nvPr>
        </p:nvGraphicFramePr>
        <p:xfrm>
          <a:off x="4183116" y="1459922"/>
          <a:ext cx="9144002" cy="4915695"/>
        </p:xfrm>
        <a:graphic>
          <a:graphicData uri="http://schemas.openxmlformats.org/drawingml/2006/table">
            <a:tbl>
              <a:tblPr/>
              <a:tblGrid>
                <a:gridCol w="4572001">
                  <a:extLst>
                    <a:ext uri="{9D8B030D-6E8A-4147-A177-3AD203B41FA5}">
                      <a16:colId xmlns:a16="http://schemas.microsoft.com/office/drawing/2014/main" val="2154178383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159845410"/>
                    </a:ext>
                  </a:extLst>
                </a:gridCol>
              </a:tblGrid>
              <a:tr h="983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</a:rPr>
                        <a:t>Scenario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Best Technique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438798"/>
                  </a:ext>
                </a:extLst>
              </a:tr>
              <a:tr h="983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</a:rPr>
                        <a:t>Simple numeric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</a:rPr>
                        <a:t>Z-score, IQR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48513"/>
                  </a:ext>
                </a:extLst>
              </a:tr>
              <a:tr h="983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</a:rPr>
                        <a:t>Multi-feature datasets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</a:rPr>
                        <a:t>Isolation Forest, LOF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624232"/>
                  </a:ext>
                </a:extLst>
              </a:tr>
              <a:tr h="983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</a:rPr>
                        <a:t>High-dimensional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</a:rPr>
                        <a:t>Autoencoders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47591"/>
                  </a:ext>
                </a:extLst>
              </a:tr>
              <a:tr h="983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bg1"/>
                          </a:solidFill>
                        </a:rPr>
                        <a:t>Time-dependent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LSTM-based anomaly detection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87121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A577E45-6507-42D7-8DF9-903E56E3E96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447136" y="402369"/>
            <a:ext cx="7639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When to Use Which Technique?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2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F701EF-D58E-671F-4271-B9823CD886B5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 flipH="1">
            <a:off x="1536887" y="705543"/>
            <a:ext cx="10453511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3200" b="1" dirty="0"/>
              <a:t>Applications</a:t>
            </a:r>
          </a:p>
          <a:p>
            <a:r>
              <a:rPr lang="en-IN" sz="3200" dirty="0"/>
              <a:t>🔐 </a:t>
            </a:r>
            <a:r>
              <a:rPr lang="en-IN" sz="3200" b="1" dirty="0"/>
              <a:t>Fraud detection</a:t>
            </a:r>
            <a:r>
              <a:rPr lang="en-IN" sz="3200" dirty="0"/>
              <a:t> – credit card and transaction monitoring</a:t>
            </a:r>
            <a:br>
              <a:rPr lang="en-IN" sz="3200" dirty="0"/>
            </a:br>
            <a:r>
              <a:rPr lang="en-IN" sz="3200" dirty="0"/>
              <a:t>🛠️ </a:t>
            </a:r>
            <a:r>
              <a:rPr lang="en-IN" sz="3200" b="1" dirty="0"/>
              <a:t>Machine failure prediction</a:t>
            </a:r>
            <a:r>
              <a:rPr lang="en-IN" sz="3200" dirty="0"/>
              <a:t> – predictive maintenance</a:t>
            </a:r>
            <a:br>
              <a:rPr lang="en-IN" sz="3200" dirty="0"/>
            </a:br>
            <a:r>
              <a:rPr lang="en-IN" sz="3200" dirty="0"/>
              <a:t>🌐 </a:t>
            </a:r>
            <a:r>
              <a:rPr lang="en-IN" sz="3200" b="1" dirty="0"/>
              <a:t>Cybersecurity</a:t>
            </a:r>
            <a:r>
              <a:rPr lang="en-IN" sz="3200" dirty="0"/>
              <a:t> – intrusion and attack detection</a:t>
            </a:r>
            <a:br>
              <a:rPr lang="en-IN" sz="3200" dirty="0"/>
            </a:br>
            <a:r>
              <a:rPr lang="en-IN" sz="3200" dirty="0"/>
              <a:t>📦 </a:t>
            </a:r>
            <a:r>
              <a:rPr lang="en-IN" sz="3200" b="1" dirty="0"/>
              <a:t>Supply chain and logistics</a:t>
            </a:r>
            <a:r>
              <a:rPr lang="en-IN" sz="3200" dirty="0"/>
              <a:t> – demand irregularities</a:t>
            </a:r>
            <a:br>
              <a:rPr lang="en-IN" sz="3200" dirty="0"/>
            </a:br>
            <a:r>
              <a:rPr lang="en-IN" sz="3200" dirty="0"/>
              <a:t>📊 </a:t>
            </a:r>
            <a:r>
              <a:rPr lang="en-IN" sz="3200" b="1" dirty="0"/>
              <a:t>Business analytics</a:t>
            </a:r>
            <a:r>
              <a:rPr lang="en-IN" sz="3200" dirty="0"/>
              <a:t> – abnormal revenue/sales patterns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05A18-8E6A-929D-4788-D811492E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CAC8CD6-1A5A-AA52-134A-3B377BD4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12" y="391614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F25EDAA-123C-0C86-56C3-A817F985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54CBC8-F42F-00A5-5AF6-3C606C1E4A7B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 flipH="1">
            <a:off x="1126984" y="1038898"/>
            <a:ext cx="10453511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Anomaly detection plays a critical role in ensuring security, reliability, and operational efficiency.</a:t>
            </a:r>
            <a:br>
              <a:rPr lang="en-US" sz="3600" dirty="0"/>
            </a:br>
            <a:r>
              <a:rPr lang="en-US" sz="3600" dirty="0"/>
              <a:t>By implementing statistical, machine learning, or deep learning approaches, we can identify hidden issues early and make proactive, data-driven decisions.</a:t>
            </a:r>
          </a:p>
          <a:p>
            <a:r>
              <a:rPr lang="en-US" sz="3600" dirty="0"/>
              <a:t>Mastering these techniques equips analysts to handle real-world risks with confidence.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8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sz="3200" b="1" dirty="0"/>
              <a:t>If you have any questions?</a:t>
            </a:r>
          </a:p>
          <a:p>
            <a:r>
              <a:rPr lang="en-US" sz="3200" b="1" dirty="0"/>
              <a:t>thahliyamist@gmail.com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Full-Text Search in MySQL,Day44</Template>
  <TotalTime>6</TotalTime>
  <Words>424</Words>
  <Application>Microsoft Office PowerPoint</Application>
  <PresentationFormat>Widescreen</PresentationFormat>
  <Paragraphs>39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Avenir Next LT Pro</vt:lpstr>
      <vt:lpstr>Calibri</vt:lpstr>
      <vt:lpstr>Custom</vt:lpstr>
      <vt:lpstr>Anomaly Detection Techniques</vt:lpstr>
      <vt:lpstr>PowerPoint Presentation</vt:lpstr>
      <vt:lpstr>Why Is Anomaly Detection Important?   Identifies errors and unusual patterns   Prevents fraud and security breaches   Improves system performance and monitoring   Enhances decision-making by highlighting critical outliers  Detects real-world issues before they escalate </vt:lpstr>
      <vt:lpstr>Types of Anomalies 1️⃣ Point Anomalies – A single data point is far from normal patterns 2️⃣ Contextual Anomalies – Meaning depends on context (Example: temperature anomaly depending on season) 3️⃣ Collective Anomalies – A group of points deviates from normal behavior (Example: multiple failed login attempts together) </vt:lpstr>
      <vt:lpstr>Key Techniques for Anomaly Detection  1. Statistical Methods Z-score, IQR, Moving Average Simple and interpretable Best for clean, linear data  2. Machine Learning Methods Isolation Forest – isolates anomalies through random partitioning One-Class SVM – finds the boundary around normal data Local Outlier Factor (LOF) – detects density-based anomalies  3. Deep Learning Methods Autoencoders – detect anomalies using reconstruction error Ideal for high-dimensional or complex datasets </vt:lpstr>
      <vt:lpstr>When to Use Which Technique? 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Thahliya M</dc:creator>
  <cp:lastModifiedBy>Thahliya M</cp:lastModifiedBy>
  <cp:revision>1</cp:revision>
  <dcterms:created xsi:type="dcterms:W3CDTF">2025-11-23T14:41:25Z</dcterms:created>
  <dcterms:modified xsi:type="dcterms:W3CDTF">2025-11-23T14:48:17Z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